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292" r:id="rId5"/>
    <p:sldId id="315" r:id="rId6"/>
    <p:sldId id="310" r:id="rId7"/>
    <p:sldId id="319" r:id="rId8"/>
    <p:sldId id="318" r:id="rId9"/>
    <p:sldId id="317" r:id="rId10"/>
    <p:sldId id="311" r:id="rId11"/>
    <p:sldId id="327" r:id="rId12"/>
    <p:sldId id="316" r:id="rId13"/>
    <p:sldId id="320" r:id="rId14"/>
    <p:sldId id="321" r:id="rId15"/>
    <p:sldId id="322" r:id="rId16"/>
    <p:sldId id="323" r:id="rId17"/>
    <p:sldId id="324" r:id="rId18"/>
    <p:sldId id="325" r:id="rId19"/>
    <p:sldId id="326" r:id="rId20"/>
    <p:sldId id="314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19" autoAdjust="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9/13/2021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77501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9/13/2021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03184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9/13/2021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90581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9/13/2021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09503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9/13/2021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51473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9/13/2021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17009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9/13/2021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91610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9/13/2021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75313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9/13/2021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880866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9/13/2021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64094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3600" i="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2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1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1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1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2BA1780-A246-4C7F-9267-727EF2F4E7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846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7329" y="1808532"/>
            <a:ext cx="5452527" cy="324093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3272" y="1975104"/>
            <a:ext cx="5120640" cy="290779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D7398C-75E5-4CB0-BA4F-D7D5CF2495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76055" y="2350017"/>
            <a:ext cx="4775075" cy="1630906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chemeClr val="tx1"/>
                </a:solidFill>
              </a:rPr>
              <a:t>TASK 3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5BFB45-FC34-495C-9C68-F9641246C2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76055" y="3990546"/>
            <a:ext cx="4775075" cy="55965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CROSS SITE SCRIPTING (XSS)</a:t>
            </a:r>
          </a:p>
        </p:txBody>
      </p:sp>
    </p:spTree>
    <p:extLst>
      <p:ext uri="{BB962C8B-B14F-4D97-AF65-F5344CB8AC3E}">
        <p14:creationId xmlns:p14="http://schemas.microsoft.com/office/powerpoint/2010/main" val="21520829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C482F2-703B-4B6D-8C0C-ABD0326100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786711"/>
          </a:xfrm>
        </p:spPr>
        <p:txBody>
          <a:bodyPr/>
          <a:lstStyle/>
          <a:p>
            <a:r>
              <a:rPr lang="en-US" dirty="0"/>
              <a:t>SCREENSHOT-1</a:t>
            </a:r>
            <a:endParaRPr lang="en-IN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4F79419-55E7-4B5E-986B-619AD4128C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22268" y="1260475"/>
            <a:ext cx="8747464" cy="4692650"/>
          </a:xfrm>
        </p:spPr>
      </p:pic>
    </p:spTree>
    <p:extLst>
      <p:ext uri="{BB962C8B-B14F-4D97-AF65-F5344CB8AC3E}">
        <p14:creationId xmlns:p14="http://schemas.microsoft.com/office/powerpoint/2010/main" val="41780671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C482F2-703B-4B6D-8C0C-ABD0326100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786711"/>
          </a:xfrm>
        </p:spPr>
        <p:txBody>
          <a:bodyPr/>
          <a:lstStyle/>
          <a:p>
            <a:r>
              <a:rPr lang="en-US" dirty="0"/>
              <a:t>SCREENSHOT-2</a:t>
            </a:r>
            <a:endParaRPr lang="en-IN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2EB5433-CA37-43D0-B9D5-AA45AD6C5E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63697" y="1304925"/>
            <a:ext cx="8664606" cy="4648200"/>
          </a:xfrm>
        </p:spPr>
      </p:pic>
    </p:spTree>
    <p:extLst>
      <p:ext uri="{BB962C8B-B14F-4D97-AF65-F5344CB8AC3E}">
        <p14:creationId xmlns:p14="http://schemas.microsoft.com/office/powerpoint/2010/main" val="5116878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C482F2-703B-4B6D-8C0C-ABD0326100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786711"/>
          </a:xfrm>
        </p:spPr>
        <p:txBody>
          <a:bodyPr/>
          <a:lstStyle/>
          <a:p>
            <a:r>
              <a:rPr lang="en-US" dirty="0"/>
              <a:t>SCREENSHOT-3</a:t>
            </a:r>
            <a:endParaRPr lang="en-IN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AE37DF5-DD00-4FEB-9B80-8CF6036367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22268" y="1260475"/>
            <a:ext cx="8747464" cy="4692650"/>
          </a:xfrm>
        </p:spPr>
      </p:pic>
    </p:spTree>
    <p:extLst>
      <p:ext uri="{BB962C8B-B14F-4D97-AF65-F5344CB8AC3E}">
        <p14:creationId xmlns:p14="http://schemas.microsoft.com/office/powerpoint/2010/main" val="23561553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C482F2-703B-4B6D-8C0C-ABD0326100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786711"/>
          </a:xfrm>
        </p:spPr>
        <p:txBody>
          <a:bodyPr/>
          <a:lstStyle/>
          <a:p>
            <a:r>
              <a:rPr lang="en-US" dirty="0"/>
              <a:t>SCREENSHOT-4</a:t>
            </a:r>
            <a:endParaRPr lang="en-IN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09C248D-97BC-4BC6-937A-9CF3FDBD4C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31146" y="1270000"/>
            <a:ext cx="8729708" cy="4683125"/>
          </a:xfrm>
        </p:spPr>
      </p:pic>
    </p:spTree>
    <p:extLst>
      <p:ext uri="{BB962C8B-B14F-4D97-AF65-F5344CB8AC3E}">
        <p14:creationId xmlns:p14="http://schemas.microsoft.com/office/powerpoint/2010/main" val="41829021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C482F2-703B-4B6D-8C0C-ABD0326100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786711"/>
          </a:xfrm>
        </p:spPr>
        <p:txBody>
          <a:bodyPr/>
          <a:lstStyle/>
          <a:p>
            <a:r>
              <a:rPr lang="en-US" dirty="0"/>
              <a:t>SCREENSHOT-5</a:t>
            </a:r>
            <a:endParaRPr lang="en-IN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F40C58D-6D7E-423C-A9EB-ABB9FD7D43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22268" y="1260475"/>
            <a:ext cx="8747464" cy="4692650"/>
          </a:xfrm>
        </p:spPr>
      </p:pic>
    </p:spTree>
    <p:extLst>
      <p:ext uri="{BB962C8B-B14F-4D97-AF65-F5344CB8AC3E}">
        <p14:creationId xmlns:p14="http://schemas.microsoft.com/office/powerpoint/2010/main" val="18042946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C482F2-703B-4B6D-8C0C-ABD0326100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786711"/>
          </a:xfrm>
        </p:spPr>
        <p:txBody>
          <a:bodyPr/>
          <a:lstStyle/>
          <a:p>
            <a:r>
              <a:rPr lang="en-US" dirty="0"/>
              <a:t>POC VIDEO</a:t>
            </a:r>
            <a:endParaRPr lang="en-IN" dirty="0"/>
          </a:p>
        </p:txBody>
      </p:sp>
      <p:pic>
        <p:nvPicPr>
          <p:cNvPr id="6" name="Task 3 - POC Video (BurpSuite)">
            <a:hlinkClick r:id="" action="ppaction://media"/>
            <a:extLst>
              <a:ext uri="{FF2B5EF4-FFF2-40B4-BE49-F238E27FC236}">
                <a16:creationId xmlns:a16="http://schemas.microsoft.com/office/drawing/2014/main" id="{533A73E4-B4E0-4359-88C7-B7A29F93336E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17663" y="1270000"/>
            <a:ext cx="8955087" cy="4683125"/>
          </a:xfrm>
        </p:spPr>
      </p:pic>
    </p:spTree>
    <p:extLst>
      <p:ext uri="{BB962C8B-B14F-4D97-AF65-F5344CB8AC3E}">
        <p14:creationId xmlns:p14="http://schemas.microsoft.com/office/powerpoint/2010/main" val="1229088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964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9A8D01-1CDA-430B-9FEE-213CBF72AB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671301"/>
          </a:xfrm>
        </p:spPr>
        <p:txBody>
          <a:bodyPr/>
          <a:lstStyle/>
          <a:p>
            <a:r>
              <a:rPr lang="en-US" dirty="0"/>
              <a:t>REPORT-1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6C2B08-1E4B-478C-AEFA-C404BD1599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171852"/>
            <a:ext cx="10058400" cy="478089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/>
              <a:t>Title: Cross Site Scripting (XSS)</a:t>
            </a:r>
          </a:p>
          <a:p>
            <a:pPr marL="0" indent="0">
              <a:buNone/>
            </a:pPr>
            <a:r>
              <a:rPr lang="en-US" dirty="0"/>
              <a:t>Domain: vulweb.com</a:t>
            </a:r>
          </a:p>
          <a:p>
            <a:pPr marL="0" indent="0">
              <a:buNone/>
            </a:pPr>
            <a:r>
              <a:rPr lang="en-US" dirty="0"/>
              <a:t>Subdomain: testasp.vulnweb.com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Steps to reproduce:</a:t>
            </a:r>
          </a:p>
          <a:p>
            <a:pPr marL="0" indent="0">
              <a:buNone/>
            </a:pPr>
            <a:r>
              <a:rPr lang="en-US" dirty="0"/>
              <a:t>Step 1: Visit http://testasp.vulnweb.com/</a:t>
            </a:r>
          </a:p>
          <a:p>
            <a:pPr marL="0" indent="0">
              <a:buNone/>
            </a:pPr>
            <a:r>
              <a:rPr lang="en-US" dirty="0"/>
              <a:t>Step 2: On the top menu you will find a search option.</a:t>
            </a:r>
          </a:p>
          <a:p>
            <a:pPr marL="0" indent="0">
              <a:buNone/>
            </a:pPr>
            <a:r>
              <a:rPr lang="en-US" dirty="0"/>
              <a:t>Step 3: Click on it and you will be prompted with the Search box.</a:t>
            </a:r>
          </a:p>
          <a:p>
            <a:pPr marL="0" indent="0">
              <a:buNone/>
            </a:pPr>
            <a:r>
              <a:rPr lang="en-US" dirty="0"/>
              <a:t>Step 4: You can intercept the request in Burp Suite</a:t>
            </a:r>
          </a:p>
          <a:p>
            <a:pPr marL="0" indent="0">
              <a:buNone/>
            </a:pPr>
            <a:r>
              <a:rPr lang="en-US" dirty="0"/>
              <a:t>Step 5: Now you can find different payloads for XSS. </a:t>
            </a:r>
          </a:p>
          <a:p>
            <a:pPr marL="0" indent="0">
              <a:buNone/>
            </a:pPr>
            <a:r>
              <a:rPr lang="en-US" dirty="0"/>
              <a:t>Step 6: Send the request to the intruder and paste all the payloads.</a:t>
            </a:r>
          </a:p>
          <a:p>
            <a:pPr marL="0" indent="0">
              <a:buNone/>
            </a:pPr>
            <a:r>
              <a:rPr lang="en-US" dirty="0"/>
              <a:t>Step 7: Try to find a successful payload for XSS.</a:t>
            </a:r>
          </a:p>
          <a:p>
            <a:pPr marL="0" indent="0">
              <a:buNone/>
            </a:pPr>
            <a:r>
              <a:rPr lang="en-US" dirty="0"/>
              <a:t>Step 8: Prepare a report for it.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13158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9A8D01-1CDA-430B-9FEE-213CBF72AB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671301"/>
          </a:xfrm>
        </p:spPr>
        <p:txBody>
          <a:bodyPr/>
          <a:lstStyle/>
          <a:p>
            <a:r>
              <a:rPr lang="en-US" dirty="0"/>
              <a:t>REPORT-2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6C2B08-1E4B-478C-AEFA-C404BD1599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171852"/>
            <a:ext cx="10058400" cy="478089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050" dirty="0"/>
              <a:t>Impacts:</a:t>
            </a:r>
          </a:p>
          <a:p>
            <a:pPr marL="0" indent="0">
              <a:buNone/>
            </a:pPr>
            <a:r>
              <a:rPr lang="en-US" sz="1050" dirty="0"/>
              <a:t>1. It helps us to detect XSS weaknesses before malicious hackers do. XSS continues to remain a major threat to such web applications. This could help hackers to steal user's personal information and exploit it.</a:t>
            </a:r>
          </a:p>
          <a:p>
            <a:pPr marL="0" indent="0">
              <a:buNone/>
            </a:pPr>
            <a:r>
              <a:rPr lang="en-US" sz="1050" dirty="0"/>
              <a:t>2. A list of all the XSS payloads which can attack the website are showed in an orderly manner.</a:t>
            </a:r>
          </a:p>
          <a:p>
            <a:pPr marL="0" indent="0">
              <a:buNone/>
            </a:pPr>
            <a:r>
              <a:rPr lang="en-US" sz="1050" dirty="0"/>
              <a:t>3. This can help us to prepare for future upgrades on the sub-domain.</a:t>
            </a:r>
          </a:p>
          <a:p>
            <a:pPr marL="0" indent="0">
              <a:buNone/>
            </a:pPr>
            <a:r>
              <a:rPr lang="en-US" sz="1050" dirty="0"/>
              <a:t>4. It serves as an established security record for later assessments.</a:t>
            </a:r>
          </a:p>
          <a:p>
            <a:pPr marL="0" indent="0">
              <a:buNone/>
            </a:pPr>
            <a:endParaRPr lang="en-US" sz="1050" dirty="0"/>
          </a:p>
          <a:p>
            <a:pPr marL="0" indent="0">
              <a:buNone/>
            </a:pPr>
            <a:r>
              <a:rPr lang="en-US" sz="1050" dirty="0"/>
              <a:t>Mitigation: </a:t>
            </a:r>
          </a:p>
          <a:p>
            <a:pPr marL="0" indent="0">
              <a:buNone/>
            </a:pPr>
            <a:r>
              <a:rPr lang="en-US" sz="1050" dirty="0"/>
              <a:t>1. If the vulnerabilities are noticed beforehand, we can lessen the likelihood and/or impact of a vulnerability being exploited. </a:t>
            </a:r>
          </a:p>
          <a:p>
            <a:pPr marL="0" indent="0">
              <a:buNone/>
            </a:pPr>
            <a:r>
              <a:rPr lang="en-US" sz="1050" dirty="0"/>
              <a:t>2. This is sometimes necessary when a proper fix or patch isn't yet available for an identified vulnerability.</a:t>
            </a:r>
          </a:p>
          <a:p>
            <a:pPr marL="0" indent="0">
              <a:buNone/>
            </a:pPr>
            <a:r>
              <a:rPr lang="en-US" sz="1050" dirty="0"/>
              <a:t>3. This option should ideally be used to buy time for an organization to eventually remediate a vulnerability. </a:t>
            </a:r>
          </a:p>
          <a:p>
            <a:pPr marL="0" indent="0">
              <a:buNone/>
            </a:pPr>
            <a:r>
              <a:rPr lang="en-US" sz="1050" dirty="0"/>
              <a:t>4. Here, Sanitize user input: Validate to catch potentially malicious user-provided input. </a:t>
            </a:r>
          </a:p>
          <a:p>
            <a:pPr marL="0" indent="0">
              <a:buNone/>
            </a:pPr>
            <a:r>
              <a:rPr lang="en-US" sz="1050" dirty="0"/>
              <a:t>5. Also we can encode output to prevent potentially malicious user-provided data from triggering automatic load-and-execute behavior by a browser</a:t>
            </a:r>
          </a:p>
          <a:p>
            <a:pPr marL="0" indent="0">
              <a:buNone/>
            </a:pPr>
            <a:endParaRPr lang="en-US" sz="1050" dirty="0"/>
          </a:p>
          <a:p>
            <a:pPr marL="0" indent="0">
              <a:buNone/>
            </a:pPr>
            <a:r>
              <a:rPr lang="en-US" sz="1050" dirty="0"/>
              <a:t>Including:</a:t>
            </a:r>
          </a:p>
          <a:p>
            <a:pPr marL="0" indent="0">
              <a:buNone/>
            </a:pPr>
            <a:r>
              <a:rPr lang="en-US" sz="1050" dirty="0"/>
              <a:t>1. Screenshots</a:t>
            </a:r>
          </a:p>
          <a:p>
            <a:pPr marL="0" indent="0">
              <a:buNone/>
            </a:pPr>
            <a:r>
              <a:rPr lang="en-US" sz="1050" dirty="0"/>
              <a:t>2. POC</a:t>
            </a:r>
          </a:p>
        </p:txBody>
      </p:sp>
    </p:spTree>
    <p:extLst>
      <p:ext uri="{BB962C8B-B14F-4D97-AF65-F5344CB8AC3E}">
        <p14:creationId xmlns:p14="http://schemas.microsoft.com/office/powerpoint/2010/main" val="39510423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E8741-5452-40D6-85C7-D30A6977B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MANUAL TYPING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787367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C482F2-703B-4B6D-8C0C-ABD0326100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786711"/>
          </a:xfrm>
        </p:spPr>
        <p:txBody>
          <a:bodyPr/>
          <a:lstStyle/>
          <a:p>
            <a:r>
              <a:rPr lang="en-US" dirty="0"/>
              <a:t>SCREENSHOT-1</a:t>
            </a:r>
            <a:endParaRPr lang="en-IN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7C7F5B50-6E62-4B71-B663-8A807319CE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7422" y="1287463"/>
            <a:ext cx="8697156" cy="4665662"/>
          </a:xfrm>
        </p:spPr>
      </p:pic>
    </p:spTree>
    <p:extLst>
      <p:ext uri="{BB962C8B-B14F-4D97-AF65-F5344CB8AC3E}">
        <p14:creationId xmlns:p14="http://schemas.microsoft.com/office/powerpoint/2010/main" val="782716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C482F2-703B-4B6D-8C0C-ABD0326100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786711"/>
          </a:xfrm>
        </p:spPr>
        <p:txBody>
          <a:bodyPr/>
          <a:lstStyle/>
          <a:p>
            <a:r>
              <a:rPr lang="en-US" dirty="0"/>
              <a:t>SCREENSHOT-2</a:t>
            </a:r>
            <a:endParaRPr lang="en-IN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13098B31-5939-47DD-BB5C-227F0C477D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54819" y="1295400"/>
            <a:ext cx="8682361" cy="4657725"/>
          </a:xfrm>
        </p:spPr>
      </p:pic>
    </p:spTree>
    <p:extLst>
      <p:ext uri="{BB962C8B-B14F-4D97-AF65-F5344CB8AC3E}">
        <p14:creationId xmlns:p14="http://schemas.microsoft.com/office/powerpoint/2010/main" val="6675668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C482F2-703B-4B6D-8C0C-ABD0326100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786711"/>
          </a:xfrm>
        </p:spPr>
        <p:txBody>
          <a:bodyPr/>
          <a:lstStyle/>
          <a:p>
            <a:r>
              <a:rPr lang="en-US" dirty="0"/>
              <a:t>SCREENSHOT-3</a:t>
            </a:r>
            <a:endParaRPr lang="en-IN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BCE010E-97F8-4D19-832F-5617AD0F92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54819" y="1295400"/>
            <a:ext cx="8682361" cy="4657725"/>
          </a:xfrm>
        </p:spPr>
      </p:pic>
    </p:spTree>
    <p:extLst>
      <p:ext uri="{BB962C8B-B14F-4D97-AF65-F5344CB8AC3E}">
        <p14:creationId xmlns:p14="http://schemas.microsoft.com/office/powerpoint/2010/main" val="4160556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C482F2-703B-4B6D-8C0C-ABD0326100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786711"/>
          </a:xfrm>
        </p:spPr>
        <p:txBody>
          <a:bodyPr/>
          <a:lstStyle/>
          <a:p>
            <a:r>
              <a:rPr lang="en-US" dirty="0"/>
              <a:t>POC VIDEO</a:t>
            </a:r>
            <a:endParaRPr lang="en-IN" dirty="0"/>
          </a:p>
        </p:txBody>
      </p:sp>
      <p:pic>
        <p:nvPicPr>
          <p:cNvPr id="5" name="Task 3 - POC Video (Manual Typing)">
            <a:hlinkClick r:id="" action="ppaction://media"/>
            <a:extLst>
              <a:ext uri="{FF2B5EF4-FFF2-40B4-BE49-F238E27FC236}">
                <a16:creationId xmlns:a16="http://schemas.microsoft.com/office/drawing/2014/main" id="{7C877732-CD9F-47A1-95F7-6A5DA4399C31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70063" y="1428750"/>
            <a:ext cx="8651875" cy="4524375"/>
          </a:xfrm>
        </p:spPr>
      </p:pic>
    </p:spTree>
    <p:extLst>
      <p:ext uri="{BB962C8B-B14F-4D97-AF65-F5344CB8AC3E}">
        <p14:creationId xmlns:p14="http://schemas.microsoft.com/office/powerpoint/2010/main" val="1400096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29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9A8D01-1CDA-430B-9FEE-213CBF72AB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671301"/>
          </a:xfrm>
        </p:spPr>
        <p:txBody>
          <a:bodyPr/>
          <a:lstStyle/>
          <a:p>
            <a:r>
              <a:rPr lang="en-US" dirty="0"/>
              <a:t>REPORT-1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6C2B08-1E4B-478C-AEFA-C404BD1599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171852"/>
            <a:ext cx="10058400" cy="478089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/>
              <a:t>Title: Cross Site Scripting (XSS)</a:t>
            </a:r>
          </a:p>
          <a:p>
            <a:pPr marL="0" indent="0">
              <a:buNone/>
            </a:pPr>
            <a:r>
              <a:rPr lang="en-US" dirty="0"/>
              <a:t>Domain: vulweb.com</a:t>
            </a:r>
          </a:p>
          <a:p>
            <a:pPr marL="0" indent="0">
              <a:buNone/>
            </a:pPr>
            <a:r>
              <a:rPr lang="en-US" dirty="0"/>
              <a:t>Subdomain: testasp.vulnweb.com</a:t>
            </a:r>
          </a:p>
          <a:p>
            <a:pPr marL="0" indent="0">
              <a:buNone/>
            </a:pPr>
            <a:r>
              <a:rPr lang="en-US" dirty="0"/>
              <a:t>**</a:t>
            </a:r>
          </a:p>
          <a:p>
            <a:pPr marL="0" indent="0">
              <a:buNone/>
            </a:pPr>
            <a:r>
              <a:rPr lang="en-US" dirty="0"/>
              <a:t>**</a:t>
            </a:r>
          </a:p>
          <a:p>
            <a:pPr marL="0" indent="0">
              <a:buNone/>
            </a:pPr>
            <a:r>
              <a:rPr lang="en-US" dirty="0"/>
              <a:t>Steps to reproduce:</a:t>
            </a:r>
          </a:p>
          <a:p>
            <a:pPr marL="0" indent="0">
              <a:buNone/>
            </a:pPr>
            <a:r>
              <a:rPr lang="en-US" dirty="0"/>
              <a:t>Step 1: Visit http://testasp.vulnweb.com/</a:t>
            </a:r>
          </a:p>
          <a:p>
            <a:pPr marL="0" indent="0">
              <a:buNone/>
            </a:pPr>
            <a:r>
              <a:rPr lang="en-US" dirty="0"/>
              <a:t>Step 2: On the top menu you will find a search option.</a:t>
            </a:r>
          </a:p>
          <a:p>
            <a:pPr marL="0" indent="0">
              <a:buNone/>
            </a:pPr>
            <a:r>
              <a:rPr lang="en-US" dirty="0"/>
              <a:t>Step 3: Click on it and you will be prompted with the Search box.</a:t>
            </a:r>
          </a:p>
          <a:p>
            <a:pPr marL="0" indent="0">
              <a:buNone/>
            </a:pPr>
            <a:r>
              <a:rPr lang="en-US" dirty="0"/>
              <a:t>Step 4: Try to find a successful payload for XSS.</a:t>
            </a:r>
          </a:p>
          <a:p>
            <a:pPr marL="0" indent="0">
              <a:buNone/>
            </a:pPr>
            <a:r>
              <a:rPr lang="en-US" dirty="0"/>
              <a:t>Step 5: Prepare a report for it.</a:t>
            </a:r>
          </a:p>
          <a:p>
            <a:pPr marL="0" indent="0">
              <a:buNone/>
            </a:pPr>
            <a:r>
              <a:rPr lang="en-US" dirty="0"/>
              <a:t>**</a:t>
            </a:r>
          </a:p>
          <a:p>
            <a:pPr marL="0" indent="0">
              <a:buNone/>
            </a:pPr>
            <a:r>
              <a:rPr lang="en-US" dirty="0"/>
              <a:t>**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9467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9A8D01-1CDA-430B-9FEE-213CBF72AB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671301"/>
          </a:xfrm>
        </p:spPr>
        <p:txBody>
          <a:bodyPr/>
          <a:lstStyle/>
          <a:p>
            <a:r>
              <a:rPr lang="en-US" dirty="0"/>
              <a:t>REPORT-2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6C2B08-1E4B-478C-AEFA-C404BD1599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171852"/>
            <a:ext cx="10058400" cy="478089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050" dirty="0"/>
              <a:t>Impacts:</a:t>
            </a:r>
          </a:p>
          <a:p>
            <a:pPr marL="0" indent="0">
              <a:buNone/>
            </a:pPr>
            <a:r>
              <a:rPr lang="en-US" sz="1050" dirty="0"/>
              <a:t>1. It helps us to detect XSS weaknesses before malicious hackers do. XSS continues to remain a major threat to such web applications. This could help hackers to steal user's personal information and exploit it.</a:t>
            </a:r>
          </a:p>
          <a:p>
            <a:pPr marL="0" indent="0">
              <a:buNone/>
            </a:pPr>
            <a:r>
              <a:rPr lang="en-US" sz="1050" dirty="0"/>
              <a:t>2. A list of all the XSS payloads which can attack the website are showed in an orderly manner.</a:t>
            </a:r>
          </a:p>
          <a:p>
            <a:pPr marL="0" indent="0">
              <a:buNone/>
            </a:pPr>
            <a:r>
              <a:rPr lang="en-US" sz="1050" dirty="0"/>
              <a:t>3. This can help us to prepare for future upgrades on the sub-domain.</a:t>
            </a:r>
          </a:p>
          <a:p>
            <a:pPr marL="0" indent="0">
              <a:buNone/>
            </a:pPr>
            <a:r>
              <a:rPr lang="en-US" sz="1050" dirty="0"/>
              <a:t>4. It serves as an established security record for later assessments.</a:t>
            </a:r>
          </a:p>
          <a:p>
            <a:pPr marL="0" indent="0">
              <a:buNone/>
            </a:pPr>
            <a:endParaRPr lang="en-US" sz="1050" dirty="0"/>
          </a:p>
          <a:p>
            <a:pPr marL="0" indent="0">
              <a:buNone/>
            </a:pPr>
            <a:r>
              <a:rPr lang="en-US" sz="1050" dirty="0"/>
              <a:t>Mitigation: </a:t>
            </a:r>
          </a:p>
          <a:p>
            <a:pPr marL="0" indent="0">
              <a:buNone/>
            </a:pPr>
            <a:r>
              <a:rPr lang="en-US" sz="1050" dirty="0"/>
              <a:t>1. If the vulnerabilities are noticed beforehand, we can lessen the likelihood and/or impact of a vulnerability being exploited. </a:t>
            </a:r>
          </a:p>
          <a:p>
            <a:pPr marL="0" indent="0">
              <a:buNone/>
            </a:pPr>
            <a:r>
              <a:rPr lang="en-US" sz="1050" dirty="0"/>
              <a:t>2. This is sometimes necessary when a proper fix or patch isn't yet available for an identified vulnerability.</a:t>
            </a:r>
          </a:p>
          <a:p>
            <a:pPr marL="0" indent="0">
              <a:buNone/>
            </a:pPr>
            <a:r>
              <a:rPr lang="en-US" sz="1050" dirty="0"/>
              <a:t>3. This option should ideally be used to buy time for an organization to eventually remediate a vulnerability. </a:t>
            </a:r>
          </a:p>
          <a:p>
            <a:pPr marL="0" indent="0">
              <a:buNone/>
            </a:pPr>
            <a:r>
              <a:rPr lang="en-US" sz="1050" dirty="0"/>
              <a:t>4. Here, Sanitize user input: Validate to catch potentially malicious user-provided input. </a:t>
            </a:r>
          </a:p>
          <a:p>
            <a:pPr marL="0" indent="0">
              <a:buNone/>
            </a:pPr>
            <a:r>
              <a:rPr lang="en-US" sz="1050" dirty="0"/>
              <a:t>5. Also we can encode output to prevent potentially malicious user-provided data from triggering automatic load-and-execute behavior by a browser</a:t>
            </a:r>
          </a:p>
          <a:p>
            <a:pPr marL="0" indent="0">
              <a:buNone/>
            </a:pPr>
            <a:endParaRPr lang="en-US" sz="1050" dirty="0"/>
          </a:p>
          <a:p>
            <a:pPr marL="0" indent="0">
              <a:buNone/>
            </a:pPr>
            <a:r>
              <a:rPr lang="en-US" sz="1050" dirty="0"/>
              <a:t>Including:</a:t>
            </a:r>
          </a:p>
          <a:p>
            <a:pPr marL="0" indent="0">
              <a:buNone/>
            </a:pPr>
            <a:r>
              <a:rPr lang="en-US" sz="1050" dirty="0"/>
              <a:t>1. Screenshots</a:t>
            </a:r>
          </a:p>
          <a:p>
            <a:pPr marL="0" indent="0">
              <a:buNone/>
            </a:pPr>
            <a:r>
              <a:rPr lang="en-US" sz="1050" dirty="0"/>
              <a:t>2. POC</a:t>
            </a:r>
            <a:endParaRPr lang="en-IN" sz="1050" dirty="0"/>
          </a:p>
        </p:txBody>
      </p:sp>
    </p:spTree>
    <p:extLst>
      <p:ext uri="{BB962C8B-B14F-4D97-AF65-F5344CB8AC3E}">
        <p14:creationId xmlns:p14="http://schemas.microsoft.com/office/powerpoint/2010/main" val="12324174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E8741-5452-40D6-85C7-D30A6977B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BURPSUITE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7499830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Savon">
      <a:majorFont>
        <a:latin typeface="Sagona ExtraLight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Sagona Book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VTI" id="{A72E8C35-66DD-49F8-AF66-813F19B983AE}" vid="{93CCBC76-B7A1-4C3D-93EA-5CE34C4670F9}"/>
    </a:ext>
  </a:extLst>
</a:theme>
</file>

<file path=ppt/theme/themeOverride1.xml><?xml version="1.0" encoding="utf-8"?>
<a:themeOverride xmlns:a="http://schemas.openxmlformats.org/drawingml/2006/main">
  <a:clrScheme name="Marquee">
    <a:dk1>
      <a:srgbClr val="000000"/>
    </a:dk1>
    <a:lt1>
      <a:sysClr val="window" lastClr="FFFFFF"/>
    </a:lt1>
    <a:dk2>
      <a:srgbClr val="5E5E5E"/>
    </a:dk2>
    <a:lt2>
      <a:srgbClr val="DDDDDD"/>
    </a:lt2>
    <a:accent1>
      <a:srgbClr val="418AB3"/>
    </a:accent1>
    <a:accent2>
      <a:srgbClr val="A6B727"/>
    </a:accent2>
    <a:accent3>
      <a:srgbClr val="F69200"/>
    </a:accent3>
    <a:accent4>
      <a:srgbClr val="838383"/>
    </a:accent4>
    <a:accent5>
      <a:srgbClr val="FEC306"/>
    </a:accent5>
    <a:accent6>
      <a:srgbClr val="DF5327"/>
    </a:accent6>
    <a:hlink>
      <a:srgbClr val="F59E00"/>
    </a:hlink>
    <a:folHlink>
      <a:srgbClr val="B2B2B2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0DB95DD-0319-4EE5-8C5C-9CEDF75E024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2F3B215-496E-4790-A364-7C1C46DEC771}">
  <ds:schemaRefs>
    <ds:schemaRef ds:uri="71af3243-3dd4-4a8d-8c0d-dd76da1f02a5"/>
    <ds:schemaRef ds:uri="http://purl.org/dc/elements/1.1/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http://schemas.microsoft.com/office/2006/documentManagement/types"/>
    <ds:schemaRef ds:uri="16c05727-aa75-4e4a-9b5f-8a80a1165891"/>
    <ds:schemaRef ds:uri="http://schemas.microsoft.com/office/2006/metadata/propertie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AE2713E1-6312-427E-BFCB-C5A5DA30137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{DEAFC50A-DC15-4ADF-A6C0-7DF4F0DEED2B}tf78829772_win32</Template>
  <TotalTime>25</TotalTime>
  <Words>645</Words>
  <Application>Microsoft Office PowerPoint</Application>
  <PresentationFormat>Widescreen</PresentationFormat>
  <Paragraphs>76</Paragraphs>
  <Slides>17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Garamond</vt:lpstr>
      <vt:lpstr>Sagona Book</vt:lpstr>
      <vt:lpstr>Sagona ExtraLight</vt:lpstr>
      <vt:lpstr>SavonVTI</vt:lpstr>
      <vt:lpstr>TASK 3</vt:lpstr>
      <vt:lpstr>MANUAL TYPING</vt:lpstr>
      <vt:lpstr>SCREENSHOT-1</vt:lpstr>
      <vt:lpstr>SCREENSHOT-2</vt:lpstr>
      <vt:lpstr>SCREENSHOT-3</vt:lpstr>
      <vt:lpstr>POC VIDEO</vt:lpstr>
      <vt:lpstr>REPORT-1</vt:lpstr>
      <vt:lpstr>REPORT-2</vt:lpstr>
      <vt:lpstr>BURPSUITE</vt:lpstr>
      <vt:lpstr>SCREENSHOT-1</vt:lpstr>
      <vt:lpstr>SCREENSHOT-2</vt:lpstr>
      <vt:lpstr>SCREENSHOT-3</vt:lpstr>
      <vt:lpstr>SCREENSHOT-4</vt:lpstr>
      <vt:lpstr>SCREENSHOT-5</vt:lpstr>
      <vt:lpstr>POC VIDEO</vt:lpstr>
      <vt:lpstr>REPORT-1</vt:lpstr>
      <vt:lpstr>REPORT-2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TASK 2</dc:title>
  <dc:creator>uday kanchan</dc:creator>
  <cp:lastModifiedBy>uday kanchan</cp:lastModifiedBy>
  <cp:revision>4</cp:revision>
  <dcterms:created xsi:type="dcterms:W3CDTF">2021-09-12T18:47:45Z</dcterms:created>
  <dcterms:modified xsi:type="dcterms:W3CDTF">2021-09-13T05:44:07Z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